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Alexandria" panose="020B0604020202020204" charset="-78"/>
      <p:regular r:id="rId9"/>
    </p:embeddedFont>
    <p:embeddedFont>
      <p:font typeface="Nobile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0200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65553"/>
            <a:ext cx="61942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 Business Problem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614493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280190" y="3159919"/>
            <a:ext cx="7556421" cy="3504128"/>
          </a:xfrm>
          <a:prstGeom prst="roundRect">
            <a:avLst>
              <a:gd name="adj" fmla="val 2719"/>
            </a:avLst>
          </a:prstGeom>
          <a:solidFill>
            <a:srgbClr val="BBCDF7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7004" y="3488769"/>
            <a:ext cx="283488" cy="2268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17306" y="3443407"/>
            <a:ext cx="659249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Customer churn is a major challenge in the telecom industry, as losing customers directly impacts revenue and increases the cost of acquiring new ones. Instead of reacting after customers leave, companies need a proactive approach to identify which customers are at risk and take timely action. This project focuses on analyzing customer data to understand churn patterns and developing a clear strategy to reduce churn and protect long-term profitability.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C3CFD0-C288-A3E3-68A7-EE096AF5A388}"/>
              </a:ext>
            </a:extLst>
          </p:cNvPr>
          <p:cNvSpPr/>
          <p:nvPr/>
        </p:nvSpPr>
        <p:spPr>
          <a:xfrm>
            <a:off x="12737432" y="7764379"/>
            <a:ext cx="1892968" cy="465221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560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685" y="3202186"/>
            <a:ext cx="5112068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Our Approach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5685" y="4424363"/>
            <a:ext cx="6507361" cy="204430"/>
          </a:xfrm>
          <a:prstGeom prst="roundRect">
            <a:avLst>
              <a:gd name="adj" fmla="val 4201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20115" y="4813102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1. Data discovery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20115" y="5243036"/>
            <a:ext cx="6098500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Explore usage, billing, contract, support history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407354" y="4117657"/>
            <a:ext cx="6507361" cy="204430"/>
          </a:xfrm>
          <a:prstGeom prst="roundRect">
            <a:avLst>
              <a:gd name="adj" fmla="val 4201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11785" y="4506397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2. Feature analysis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11785" y="4936331"/>
            <a:ext cx="6098500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Contract type, monthly charges, payment method, tenure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5685" y="6249353"/>
            <a:ext cx="6507361" cy="204430"/>
          </a:xfrm>
          <a:prstGeom prst="roundRect">
            <a:avLst>
              <a:gd name="adj" fmla="val 4201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20115" y="6638092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3. Risk modelling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20115" y="7068026"/>
            <a:ext cx="6098500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 predictors and score customers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407354" y="5942648"/>
            <a:ext cx="6507361" cy="204430"/>
          </a:xfrm>
          <a:prstGeom prst="roundRect">
            <a:avLst>
              <a:gd name="adj" fmla="val 4201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11785" y="6331387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4. Segmentation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611785" y="6761321"/>
            <a:ext cx="6098500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Group: High, Medium, Low risk for targeted actions</a:t>
            </a:r>
            <a:endParaRPr lang="en-US" sz="1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1F0635F-69D9-961A-A486-7E0746E56087}"/>
              </a:ext>
            </a:extLst>
          </p:cNvPr>
          <p:cNvSpPr/>
          <p:nvPr/>
        </p:nvSpPr>
        <p:spPr>
          <a:xfrm>
            <a:off x="12641179" y="7716253"/>
            <a:ext cx="1989221" cy="513347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35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Findings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3165991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165991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Month-to-month contracts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4010739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Higher churn probability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5893" y="3165991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3165991"/>
            <a:ext cx="28492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First-year customers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3656409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Most vulnerable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77995" y="316599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3165991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Electronic check payers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4010739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Higher leaving frequency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790" y="4827270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44253" y="4827270"/>
            <a:ext cx="2879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Higher monthly bills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644253" y="5317688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Correlates with churn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235893" y="4827270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86356" y="4827270"/>
            <a:ext cx="32857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Long-tenure customers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6086356" y="5317688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Much lower churn</a:t>
            </a:r>
            <a:endParaRPr lang="en-US" sz="1750" dirty="0"/>
          </a:p>
        </p:txBody>
      </p:sp>
      <p:sp>
        <p:nvSpPr>
          <p:cNvPr id="18" name="Text 11"/>
          <p:cNvSpPr/>
          <p:nvPr/>
        </p:nvSpPr>
        <p:spPr>
          <a:xfrm>
            <a:off x="793790" y="5935742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signals form the backbone of our early-risk detection.</a:t>
            </a:r>
            <a:endParaRPr lang="en-US" sz="1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7E7FBA-E69B-68B2-CB47-E63D140F0FB1}"/>
              </a:ext>
            </a:extLst>
          </p:cNvPr>
          <p:cNvSpPr/>
          <p:nvPr/>
        </p:nvSpPr>
        <p:spPr>
          <a:xfrm>
            <a:off x="12673263" y="7700211"/>
            <a:ext cx="1957137" cy="442235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856" y="589240"/>
            <a:ext cx="5356741" cy="669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Risk Segmentation</a:t>
            </a:r>
            <a:endParaRPr lang="en-US" sz="4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56" y="1789986"/>
            <a:ext cx="4255889" cy="5674519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536049" y="2708434"/>
            <a:ext cx="4074795" cy="1984296"/>
          </a:xfrm>
          <a:prstGeom prst="roundRect">
            <a:avLst>
              <a:gd name="adj" fmla="val 7373"/>
            </a:avLst>
          </a:prstGeom>
          <a:solidFill>
            <a:srgbClr val="F9F9FF"/>
          </a:solidFill>
          <a:ln/>
        </p:spPr>
      </p:sp>
      <p:sp>
        <p:nvSpPr>
          <p:cNvPr id="5" name="Shape 2"/>
          <p:cNvSpPr/>
          <p:nvPr/>
        </p:nvSpPr>
        <p:spPr>
          <a:xfrm>
            <a:off x="5536049" y="2677954"/>
            <a:ext cx="4074795" cy="121920"/>
          </a:xfrm>
          <a:prstGeom prst="roundRect">
            <a:avLst>
              <a:gd name="adj" fmla="val 73814"/>
            </a:avLst>
          </a:prstGeom>
          <a:solidFill>
            <a:srgbClr val="1B54DA"/>
          </a:solidFill>
          <a:ln/>
        </p:spPr>
      </p:sp>
      <p:sp>
        <p:nvSpPr>
          <p:cNvPr id="6" name="Shape 3"/>
          <p:cNvSpPr/>
          <p:nvPr/>
        </p:nvSpPr>
        <p:spPr>
          <a:xfrm>
            <a:off x="7252097" y="2387084"/>
            <a:ext cx="642699" cy="642699"/>
          </a:xfrm>
          <a:prstGeom prst="roundRect">
            <a:avLst>
              <a:gd name="adj" fmla="val 142275"/>
            </a:avLst>
          </a:prstGeom>
          <a:solidFill>
            <a:srgbClr val="1B54DA"/>
          </a:solidFill>
          <a:ln/>
        </p:spPr>
      </p:sp>
      <p:sp>
        <p:nvSpPr>
          <p:cNvPr id="7" name="Text 4"/>
          <p:cNvSpPr/>
          <p:nvPr/>
        </p:nvSpPr>
        <p:spPr>
          <a:xfrm>
            <a:off x="7444859" y="2547699"/>
            <a:ext cx="257056" cy="321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5780723" y="3244096"/>
            <a:ext cx="2678311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High Risk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780723" y="3781306"/>
            <a:ext cx="3585448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Very likely to churn • Highest CPL impact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9813250" y="2708434"/>
            <a:ext cx="4074795" cy="1984296"/>
          </a:xfrm>
          <a:prstGeom prst="roundRect">
            <a:avLst>
              <a:gd name="adj" fmla="val 7373"/>
            </a:avLst>
          </a:prstGeom>
          <a:solidFill>
            <a:srgbClr val="F9F9FF"/>
          </a:solidFill>
          <a:ln/>
        </p:spPr>
      </p:sp>
      <p:sp>
        <p:nvSpPr>
          <p:cNvPr id="11" name="Shape 8"/>
          <p:cNvSpPr/>
          <p:nvPr/>
        </p:nvSpPr>
        <p:spPr>
          <a:xfrm>
            <a:off x="9813250" y="2677954"/>
            <a:ext cx="4074795" cy="121920"/>
          </a:xfrm>
          <a:prstGeom prst="roundRect">
            <a:avLst>
              <a:gd name="adj" fmla="val 73814"/>
            </a:avLst>
          </a:prstGeom>
          <a:solidFill>
            <a:srgbClr val="1B54DA"/>
          </a:solidFill>
          <a:ln/>
        </p:spPr>
      </p:sp>
      <p:sp>
        <p:nvSpPr>
          <p:cNvPr id="12" name="Shape 9"/>
          <p:cNvSpPr/>
          <p:nvPr/>
        </p:nvSpPr>
        <p:spPr>
          <a:xfrm>
            <a:off x="11529298" y="2387084"/>
            <a:ext cx="642699" cy="642699"/>
          </a:xfrm>
          <a:prstGeom prst="roundRect">
            <a:avLst>
              <a:gd name="adj" fmla="val 142275"/>
            </a:avLst>
          </a:prstGeom>
          <a:solidFill>
            <a:srgbClr val="1B54DA"/>
          </a:solidFill>
          <a:ln/>
        </p:spPr>
      </p:sp>
      <p:sp>
        <p:nvSpPr>
          <p:cNvPr id="13" name="Text 10"/>
          <p:cNvSpPr/>
          <p:nvPr/>
        </p:nvSpPr>
        <p:spPr>
          <a:xfrm>
            <a:off x="11722060" y="2547699"/>
            <a:ext cx="257056" cy="321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10057924" y="3244096"/>
            <a:ext cx="2678311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Medium Risk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057924" y="3781306"/>
            <a:ext cx="3585448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Monitor &amp; nudge • Moderate value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5536049" y="5216485"/>
            <a:ext cx="8351996" cy="1650921"/>
          </a:xfrm>
          <a:prstGeom prst="roundRect">
            <a:avLst>
              <a:gd name="adj" fmla="val 8862"/>
            </a:avLst>
          </a:prstGeom>
          <a:solidFill>
            <a:srgbClr val="F9F9FF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7" name="Shape 14"/>
          <p:cNvSpPr/>
          <p:nvPr/>
        </p:nvSpPr>
        <p:spPr>
          <a:xfrm>
            <a:off x="5536049" y="5186005"/>
            <a:ext cx="8351996" cy="121920"/>
          </a:xfrm>
          <a:prstGeom prst="roundRect">
            <a:avLst>
              <a:gd name="adj" fmla="val 73814"/>
            </a:avLst>
          </a:prstGeom>
          <a:solidFill>
            <a:srgbClr val="1B54DA"/>
          </a:solidFill>
          <a:ln/>
        </p:spPr>
      </p:sp>
      <p:sp>
        <p:nvSpPr>
          <p:cNvPr id="18" name="Shape 15"/>
          <p:cNvSpPr/>
          <p:nvPr/>
        </p:nvSpPr>
        <p:spPr>
          <a:xfrm>
            <a:off x="9390698" y="4895136"/>
            <a:ext cx="642699" cy="642699"/>
          </a:xfrm>
          <a:prstGeom prst="roundRect">
            <a:avLst>
              <a:gd name="adj" fmla="val 142275"/>
            </a:avLst>
          </a:prstGeom>
          <a:solidFill>
            <a:srgbClr val="1B54DA"/>
          </a:solidFill>
          <a:ln/>
        </p:spPr>
      </p:sp>
      <p:sp>
        <p:nvSpPr>
          <p:cNvPr id="19" name="Text 16"/>
          <p:cNvSpPr/>
          <p:nvPr/>
        </p:nvSpPr>
        <p:spPr>
          <a:xfrm>
            <a:off x="9583460" y="5055751"/>
            <a:ext cx="257056" cy="321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5780723" y="5752147"/>
            <a:ext cx="2678311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Low Risk</a:t>
            </a:r>
            <a:endParaRPr lang="en-US" sz="2100" dirty="0"/>
          </a:p>
        </p:txBody>
      </p:sp>
      <p:sp>
        <p:nvSpPr>
          <p:cNvPr id="21" name="Text 18"/>
          <p:cNvSpPr/>
          <p:nvPr/>
        </p:nvSpPr>
        <p:spPr>
          <a:xfrm>
            <a:off x="5780723" y="6289358"/>
            <a:ext cx="786264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Retain &amp; grow • Upsell opportunities</a:t>
            </a:r>
            <a:endParaRPr lang="en-US" sz="16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A932E1-CEF8-35F7-83B4-CA8380ACDE8C}"/>
              </a:ext>
            </a:extLst>
          </p:cNvPr>
          <p:cNvSpPr/>
          <p:nvPr/>
        </p:nvSpPr>
        <p:spPr>
          <a:xfrm>
            <a:off x="12736235" y="7620000"/>
            <a:ext cx="1765828" cy="487680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94096"/>
            <a:ext cx="79875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Targeted Retention Strategy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456503"/>
            <a:ext cx="914876" cy="11435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92154" y="3456503"/>
            <a:ext cx="296025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High Risk — Immediate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992154" y="4301252"/>
            <a:ext cx="296025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Targeted discounts • Fast support • Contract incentives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456503"/>
            <a:ext cx="914876" cy="114359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34257" y="3456503"/>
            <a:ext cx="296025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Medium Risk — Nurture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434257" y="4301252"/>
            <a:ext cx="296025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Loyalty rewards • Tailored plans • Engagement campaigns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456503"/>
            <a:ext cx="914876" cy="114359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876359" y="3456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Low Risk — Grow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876359" y="3946922"/>
            <a:ext cx="296025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Premium upsells • Referral incentives • Advocacy programs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5645110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Allocate resources where ROI is highest. Personalise offers by risk segment.</a:t>
            </a:r>
            <a:endParaRPr lang="en-US" sz="1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3932E2-7175-6351-2EE5-C3D6247D8073}"/>
              </a:ext>
            </a:extLst>
          </p:cNvPr>
          <p:cNvSpPr/>
          <p:nvPr/>
        </p:nvSpPr>
        <p:spPr>
          <a:xfrm>
            <a:off x="12544926" y="7700211"/>
            <a:ext cx="1973179" cy="417094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926" y="639723"/>
            <a:ext cx="5582722" cy="697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Expected Results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267926" y="1778794"/>
            <a:ext cx="2343745" cy="736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8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20%</a:t>
            </a:r>
            <a:endParaRPr lang="en-US" sz="5800" dirty="0"/>
          </a:p>
        </p:txBody>
      </p:sp>
      <p:sp>
        <p:nvSpPr>
          <p:cNvPr id="5" name="Text 2"/>
          <p:cNvSpPr/>
          <p:nvPr/>
        </p:nvSpPr>
        <p:spPr>
          <a:xfrm>
            <a:off x="6267926" y="2792016"/>
            <a:ext cx="2343745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Retention lift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267926" y="3272671"/>
            <a:ext cx="2343745" cy="709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If 20% of high-risk retained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86468" y="1778794"/>
            <a:ext cx="2343745" cy="736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8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↓30%</a:t>
            </a:r>
            <a:endParaRPr lang="en-US" sz="5800" dirty="0"/>
          </a:p>
        </p:txBody>
      </p:sp>
      <p:sp>
        <p:nvSpPr>
          <p:cNvPr id="8" name="Text 5"/>
          <p:cNvSpPr/>
          <p:nvPr/>
        </p:nvSpPr>
        <p:spPr>
          <a:xfrm>
            <a:off x="8886468" y="2792016"/>
            <a:ext cx="2343745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Churn reduction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8886468" y="3272671"/>
            <a:ext cx="2343745" cy="709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Lower monthly customer loss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5009" y="1778794"/>
            <a:ext cx="2343745" cy="736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8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$1M</a:t>
            </a:r>
            <a:endParaRPr lang="en-US" sz="5800" dirty="0"/>
          </a:p>
        </p:txBody>
      </p:sp>
      <p:sp>
        <p:nvSpPr>
          <p:cNvPr id="11" name="Text 8"/>
          <p:cNvSpPr/>
          <p:nvPr/>
        </p:nvSpPr>
        <p:spPr>
          <a:xfrm>
            <a:off x="11505009" y="2792016"/>
            <a:ext cx="2343745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Revenue saved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505009" y="3272671"/>
            <a:ext cx="2343745" cy="709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Material impact to ARPU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67926" y="4229100"/>
            <a:ext cx="7580948" cy="354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Business outcomes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267926" y="4830961"/>
            <a:ext cx="7580948" cy="12175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Save revenue by retaining high-value customers</a:t>
            </a:r>
            <a:endParaRPr lang="en-US" sz="175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Improve satisfaction &amp; lifetime value</a:t>
            </a:r>
            <a:endParaRPr lang="en-US" sz="175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Spend retention budget more efficiently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267926" y="6295787"/>
            <a:ext cx="7580948" cy="1293971"/>
          </a:xfrm>
          <a:prstGeom prst="roundRect">
            <a:avLst>
              <a:gd name="adj" fmla="val 7248"/>
            </a:avLst>
          </a:prstGeom>
          <a:solidFill>
            <a:srgbClr val="BBCDF7"/>
          </a:solidFill>
          <a:ln/>
        </p:spPr>
      </p:sp>
      <p:pic>
        <p:nvPicPr>
          <p:cNvPr id="1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1168" y="6615589"/>
            <a:ext cx="279083" cy="223242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6993493" y="6571298"/>
            <a:ext cx="6632138" cy="709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Next steps: deploy scoring in pilot market → measure lift → scale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A3C4BB-EA31-FC9D-24A6-F7699003192C}"/>
              </a:ext>
            </a:extLst>
          </p:cNvPr>
          <p:cNvSpPr/>
          <p:nvPr/>
        </p:nvSpPr>
        <p:spPr>
          <a:xfrm>
            <a:off x="12865768" y="7589758"/>
            <a:ext cx="1620253" cy="527547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316</Words>
  <Application>Microsoft Office PowerPoint</Application>
  <PresentationFormat>Custom</PresentationFormat>
  <Paragraphs>62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Alexandria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LENOVO</dc:creator>
  <cp:lastModifiedBy>LENOVO</cp:lastModifiedBy>
  <cp:revision>2</cp:revision>
  <dcterms:created xsi:type="dcterms:W3CDTF">2026-02-20T08:09:14Z</dcterms:created>
  <dcterms:modified xsi:type="dcterms:W3CDTF">2026-02-20T08:30:47Z</dcterms:modified>
</cp:coreProperties>
</file>